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8" r:id="rId3"/>
    <p:sldId id="259" r:id="rId4"/>
    <p:sldId id="260" r:id="rId5"/>
    <p:sldId id="264" r:id="rId6"/>
    <p:sldId id="263" r:id="rId7"/>
    <p:sldId id="262" r:id="rId8"/>
    <p:sldId id="265" r:id="rId9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5723"/>
    <a:srgbClr val="1375BD"/>
    <a:srgbClr val="000000"/>
    <a:srgbClr val="D9D9D9"/>
    <a:srgbClr val="2880C1"/>
    <a:srgbClr val="559ACE"/>
    <a:srgbClr val="002060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24" autoAdjust="0"/>
    <p:restoredTop sz="94353" autoAdjust="0"/>
  </p:normalViewPr>
  <p:slideViewPr>
    <p:cSldViewPr snapToGrid="0">
      <p:cViewPr varScale="1">
        <p:scale>
          <a:sx n="78" d="100"/>
          <a:sy n="78" d="100"/>
        </p:scale>
        <p:origin x="324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8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Lakes Detected</c:v>
                </c:pt>
              </c:strCache>
            </c:strRef>
          </c:tx>
          <c:spPr>
            <a:solidFill>
              <a:srgbClr val="385723"/>
            </a:solidFill>
          </c:spPr>
          <c:dPt>
            <c:idx val="0"/>
            <c:bubble3D val="0"/>
            <c:spPr>
              <a:solidFill>
                <a:srgbClr val="1375B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D0C-4D16-8EE9-E2192CE4ADEE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D0C-4D16-8EE9-E2192CE4ADEE}"/>
              </c:ext>
            </c:extLst>
          </c:dPt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D0C-4D16-8EE9-E2192CE4AD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938EBF-EF2B-43D9-8D54-7E7CC3CBF7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FAF23-7199-42D8-BC6E-46162AF024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B9F7B-3CCF-4ED7-A2D2-F645DBD3FD06}" type="datetimeFigureOut">
              <a:rPr lang="LID4096" smtClean="0"/>
              <a:t>11/04/2020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50892-2858-468B-BBB8-FE0E13AB43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D73229-BA1D-45FE-9136-BB714AF8CE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9C258-C6FE-432A-8798-638E2B7E29F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27199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pn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3DF7C-5D31-4C5E-866D-C9E8A4195E22}" type="datetimeFigureOut">
              <a:rPr lang="LID4096" smtClean="0"/>
              <a:t>11/04/2020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B66FE-A355-4914-9132-49344CF165E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0063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97211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03871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52821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3107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0647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70173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37671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C31B94-B447-4E11-B5F6-73ABF839A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4F30D7-E3F1-41B8-97B9-F4E276F1E7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4542981-F270-4051-A68D-BB55F5E8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0200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27DD5AB9-3E5F-4FC5-A680-552FE76C6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B940EF29-7EF5-4DFB-AF01-1E9CE74FA8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85A1B08F-F02B-4910-872B-D216A3514172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41496" y="6346978"/>
            <a:chExt cx="3554201" cy="360000"/>
          </a:xfrm>
        </p:grpSpPr>
        <p:pic>
          <p:nvPicPr>
            <p:cNvPr id="22" name="Picture 21" descr="A drawing of a face&#10;&#10;Description automatically generated">
              <a:extLst>
                <a:ext uri="{FF2B5EF4-FFF2-40B4-BE49-F238E27FC236}">
                  <a16:creationId xmlns:a16="http://schemas.microsoft.com/office/drawing/2014/main" id="{799290F3-744C-4BED-82BB-F33B091FD03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6346978"/>
              <a:ext cx="1028935" cy="360000"/>
            </a:xfrm>
            <a:prstGeom prst="rect">
              <a:avLst/>
            </a:prstGeom>
          </p:spPr>
        </p:pic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82F018CB-1562-4478-83E8-C0AC21231B05}"/>
                </a:ext>
              </a:extLst>
            </p:cNvPr>
            <p:cNvGrpSpPr/>
            <p:nvPr/>
          </p:nvGrpSpPr>
          <p:grpSpPr>
            <a:xfrm>
              <a:off x="1083511" y="6346978"/>
              <a:ext cx="2512186" cy="360000"/>
              <a:chOff x="4568195" y="6331148"/>
              <a:chExt cx="2512186" cy="360000"/>
            </a:xfrm>
          </p:grpSpPr>
          <p:pic>
            <p:nvPicPr>
              <p:cNvPr id="24" name="Picture 2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BCE02D72-583B-4ED9-B064-9588AF5D90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544382" y="6331148"/>
                <a:ext cx="1535999" cy="360000"/>
              </a:xfrm>
              <a:prstGeom prst="rect">
                <a:avLst/>
              </a:prstGeom>
            </p:spPr>
          </p:pic>
          <p:pic>
            <p:nvPicPr>
              <p:cNvPr id="25" name="Picture 24" descr="A picture containing dark, star, fireworks, laptop&#10;&#10;Description automatically generated">
                <a:extLst>
                  <a:ext uri="{FF2B5EF4-FFF2-40B4-BE49-F238E27FC236}">
                    <a16:creationId xmlns:a16="http://schemas.microsoft.com/office/drawing/2014/main" id="{3CA02440-2238-47E2-B3AC-F3114AFDE8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568195" y="6331148"/>
                <a:ext cx="976187" cy="36000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03127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462D3-9BAA-4C5A-96BF-2487CE4C4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0DC3BA-6DF2-4957-84BB-00F192D734AA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0" name="Picture 9" descr="A close up of a sign&#10;&#10;Description automatically generated">
              <a:extLst>
                <a:ext uri="{FF2B5EF4-FFF2-40B4-BE49-F238E27FC236}">
                  <a16:creationId xmlns:a16="http://schemas.microsoft.com/office/drawing/2014/main" id="{9873AEDA-3367-4E1C-B35E-6993CD80E7C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D942F8F-E72B-4CE9-892B-C6470CEE9B21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2" name="Picture 11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7C35C1BA-C979-445D-958C-F84A4B5A69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8E073697-F9EE-44D3-83B0-29748F0BA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13681ECE-73DC-425C-80BC-37521756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F0278DB1-2A9C-4761-A67C-95EFDA3D70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ACF7DA0C-1B32-4817-B450-98B9D87CD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09126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1A149-9505-41DC-939C-C440C2CF6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44C54-7BFB-48B8-AB12-A0BD5FA5E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6C859E-BFC5-4CC2-90E8-6557AA3AE0AE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3" name="Picture 12" descr="A close up of a sign&#10;&#10;Description automatically generated">
              <a:extLst>
                <a:ext uri="{FF2B5EF4-FFF2-40B4-BE49-F238E27FC236}">
                  <a16:creationId xmlns:a16="http://schemas.microsoft.com/office/drawing/2014/main" id="{E00311C7-D3CA-4291-8E27-24C12BA0724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7F281BE-5C35-4AB9-8319-CEDEB6AA893A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5" name="Picture 14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559B9A60-8FBA-4808-BE27-357F976423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6" name="Picture 15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2721D227-AEC8-4C14-A540-433D6F982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07D22883-4AE0-4FFB-8625-18ACED6CD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D24A155D-FA9C-44CA-823F-026D2BD95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9" name="Slide Number Placeholder 8">
            <a:extLst>
              <a:ext uri="{FF2B5EF4-FFF2-40B4-BE49-F238E27FC236}">
                <a16:creationId xmlns:a16="http://schemas.microsoft.com/office/drawing/2014/main" id="{392C0312-7435-4DF4-A9C3-8D52F2F99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358136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D24CE-F527-4797-9F1B-90CC7C303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7E0C2EC-6114-40A8-AB29-7A98F15EE70C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9" name="Picture 18" descr="A close up of a sign&#10;&#10;Description automatically generated">
              <a:extLst>
                <a:ext uri="{FF2B5EF4-FFF2-40B4-BE49-F238E27FC236}">
                  <a16:creationId xmlns:a16="http://schemas.microsoft.com/office/drawing/2014/main" id="{124481B3-0EE2-4316-A4F0-7C3F377829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1217ABE-F21A-4705-B8E7-96757BA1567E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21" name="Picture 20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167F0F24-2E77-4E1A-80B5-4001E9D66E5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23" name="Picture 22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C03E741C-7D9B-4057-90E6-C7CDFADFF28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26" name="Date Placeholder 6">
            <a:extLst>
              <a:ext uri="{FF2B5EF4-FFF2-40B4-BE49-F238E27FC236}">
                <a16:creationId xmlns:a16="http://schemas.microsoft.com/office/drawing/2014/main" id="{4D9D3348-8279-4B0F-A957-37AC0EAF3F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27" name="Footer Placeholder 7">
            <a:extLst>
              <a:ext uri="{FF2B5EF4-FFF2-40B4-BE49-F238E27FC236}">
                <a16:creationId xmlns:a16="http://schemas.microsoft.com/office/drawing/2014/main" id="{E09E8C56-8E42-4B82-B080-CFF44CB888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8" name="Slide Number Placeholder 8">
            <a:extLst>
              <a:ext uri="{FF2B5EF4-FFF2-40B4-BE49-F238E27FC236}">
                <a16:creationId xmlns:a16="http://schemas.microsoft.com/office/drawing/2014/main" id="{2946D88A-9C3E-4C3F-A1B6-DA0A6EF9E18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18861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B1FAA-F0D5-4D69-A3D5-F1345688A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AF38C2-F1EC-46A6-871D-84EE043E2616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7921F8D2-3310-4EEE-BE52-A5E367A9372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E0726B2-E535-4D0D-9FD7-EAAE796FBE9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3" name="Picture 12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020DA590-65E9-4F61-B31B-8B63511227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4" name="Picture 1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1D0096D0-B8DC-48B3-BBC1-C4213969A1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FC433EBE-883F-489D-B0A7-7C93E145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EF969DFF-7F84-46D1-BF0B-4D0F2FF85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B010B63D-4B23-45BA-987A-DC3D4FC8A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17490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CFE22-F996-4C5C-9A5D-9F2F9697FD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AD063-75E0-4EC6-8C7D-63C98EF58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011065-6002-4338-95EC-C714246400E9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394969AD-B3D5-4D19-8383-5B1B27C16A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7375AE9-BE97-4150-8FE8-081D5DCC6FB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3" name="Picture 12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098A4EDD-1755-4E34-99FB-5DE6EEA8CC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4" name="Picture 1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DD450A43-4790-4379-8EED-9BD95532D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F34E6F23-B86D-4B74-9065-38B01538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059CFA36-BF78-4019-9487-9B7A317B6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9A9FB3FF-21C2-4744-8C6B-CEBFD4572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48702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AD656-01AD-4157-A12D-7AEFB62A9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12322-C1C9-4B55-B3D2-4C55835BA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2B362A-F431-4AC0-8D76-FEACEDE743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5A7EF-6B3B-495C-ADAB-946771847A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C659F6-564E-4A1C-A5EB-2C849AEF340C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56E7E719-8F1B-404F-8265-9D89EC5DD00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C52138D-FE0C-4850-BE12-DE1D8059F86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8" name="Picture 17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E384A500-BDC4-45BC-BC97-F4A79227A9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D27ECF8E-2232-47BE-BB63-DF9A5FA9F0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FFDFA7B6-CE49-4F97-B4B5-1AB833CAAE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21" name="Footer Placeholder 7">
            <a:extLst>
              <a:ext uri="{FF2B5EF4-FFF2-40B4-BE49-F238E27FC236}">
                <a16:creationId xmlns:a16="http://schemas.microsoft.com/office/drawing/2014/main" id="{38ADA1C9-EACF-4D85-B086-995E7ED34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E27DF8F4-8CD6-4608-87BE-0608DA50D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51895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B11FD10-5F3C-4BFE-B16F-7C153759330A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2" name="Picture 11" descr="A close up of a sign&#10;&#10;Description automatically generated">
              <a:extLst>
                <a:ext uri="{FF2B5EF4-FFF2-40B4-BE49-F238E27FC236}">
                  <a16:creationId xmlns:a16="http://schemas.microsoft.com/office/drawing/2014/main" id="{C7464BCB-F3CB-4A86-85D0-87CF057A4F97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FD8D8DFD-A109-4DCE-BF42-BDE6DA68EBCF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4" name="Picture 13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37B67161-41DB-467C-A360-5BFFA8B220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5" name="Picture 14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1233D020-D641-40CF-87D5-D1811A1767C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6" name="Date Placeholder 6">
            <a:extLst>
              <a:ext uri="{FF2B5EF4-FFF2-40B4-BE49-F238E27FC236}">
                <a16:creationId xmlns:a16="http://schemas.microsoft.com/office/drawing/2014/main" id="{6C9CD34F-4C76-4A87-9E28-8D6CB0E4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4098BE54-F00E-4BBC-A985-A9AD666F8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795F0DDB-FB5A-4C49-8D85-AAF9207B3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2962834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0180D3A9-268C-4140-8911-DAAA25C8BECB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0DE9ED70-3A43-4825-AC15-832C2E45420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51BCEF0-05A3-454D-92B3-EC0EE5B16ED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3" name="Picture 12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F18AC806-6B61-4661-8A99-C29F7136BA3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4" name="Picture 1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2C2729C0-CC0F-4393-952F-4B2496E0F28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20957BDC-493D-40CC-B966-4F8CB761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D23D52C6-3452-488D-AADD-30CAAE92E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AE08522F-944E-4BBC-83BD-EB4CBA4B0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538347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1AFE-D1E3-418F-8789-99CB5EF5E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C080C-C356-403F-8B90-0D6471C0B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953F4-1BCE-448B-81D6-3118D5CD4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93981E-8BA3-4377-B438-6637F6D2C113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968D5B08-DBCD-4AA6-9FAB-C3C639BB3C8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AAE46FB-9783-436B-BE9B-51B6B8C381AC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6" name="Picture 15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FAD49E0D-131F-47D6-9756-F4202C74EE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7" name="Picture 16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CEF4AB86-51AA-4AB9-B6F3-9B08707F38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8" name="Date Placeholder 6">
            <a:extLst>
              <a:ext uri="{FF2B5EF4-FFF2-40B4-BE49-F238E27FC236}">
                <a16:creationId xmlns:a16="http://schemas.microsoft.com/office/drawing/2014/main" id="{5C5B5AB1-5DD3-451A-A6B0-B573DCE03F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8116FBFD-EADA-4E2D-902D-5962392CBB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2CADF9E4-A125-4D28-9E47-AD0500ED7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350082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046CC-0928-49CA-B200-59C2469B2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0EBA51-CF0D-4895-A463-FCBBB80687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7E5BD-9F3D-4EAE-AAE0-6C441E26F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950BCC-1DA0-4D54-ABE9-021242418722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9282A8D3-5814-457D-B658-187A5457341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6218591-6E9B-447A-A7A4-8E32AFCEF1F6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9" name="Picture 18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66D355FD-B085-44C7-8845-1B37E5E097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20" name="Picture 19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BF0F02C4-2E39-478F-8E14-FE50A930D0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hq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B23DDCB4-3A46-49BC-8D4A-448FF2FE6D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11/04/2020</a:t>
            </a:fld>
            <a:endParaRPr lang="LID4096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C5581E11-7EE3-4F24-A940-13F4407AF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9A215B92-66EB-441F-9B6F-C0A7C244E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570697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4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2E04B-64FD-4E1E-BF5B-FBE26799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CCD7D-9463-4E8B-B341-213A3C660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185FC-B03E-461D-8D27-59AF4E39E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AF18-D1B3-47A1-9CB5-CD5BA395F2F4}" type="datetime1">
              <a:rPr lang="LID4096" smtClean="0"/>
              <a:t>11/04/2020</a:t>
            </a:fld>
            <a:endParaRPr lang="LID4096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DF3BD931-2460-45F1-A93D-5FEC9E057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E1D4BF62-B203-431D-AD18-85C8C944F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2773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16.svg"/><Relationship Id="rId18" Type="http://schemas.openxmlformats.org/officeDocument/2006/relationships/image" Target="../media/image21.png"/><Relationship Id="rId3" Type="http://schemas.openxmlformats.org/officeDocument/2006/relationships/image" Target="../media/image6.png"/><Relationship Id="rId7" Type="http://schemas.openxmlformats.org/officeDocument/2006/relationships/image" Target="../media/image10.svg"/><Relationship Id="rId12" Type="http://schemas.openxmlformats.org/officeDocument/2006/relationships/image" Target="../media/image15.png"/><Relationship Id="rId17" Type="http://schemas.openxmlformats.org/officeDocument/2006/relationships/image" Target="../media/image20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11" Type="http://schemas.openxmlformats.org/officeDocument/2006/relationships/image" Target="../media/image14.svg"/><Relationship Id="rId5" Type="http://schemas.openxmlformats.org/officeDocument/2006/relationships/image" Target="../media/image8.svg"/><Relationship Id="rId15" Type="http://schemas.openxmlformats.org/officeDocument/2006/relationships/image" Target="../media/image18.svg"/><Relationship Id="rId10" Type="http://schemas.openxmlformats.org/officeDocument/2006/relationships/image" Target="../media/image13.png"/><Relationship Id="rId19" Type="http://schemas.openxmlformats.org/officeDocument/2006/relationships/image" Target="../media/image22.svg"/><Relationship Id="rId4" Type="http://schemas.openxmlformats.org/officeDocument/2006/relationships/image" Target="../media/image7.png"/><Relationship Id="rId9" Type="http://schemas.openxmlformats.org/officeDocument/2006/relationships/image" Target="../media/image12.svg"/><Relationship Id="rId1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svg"/><Relationship Id="rId3" Type="http://schemas.openxmlformats.org/officeDocument/2006/relationships/image" Target="../media/image6.png"/><Relationship Id="rId7" Type="http://schemas.openxmlformats.org/officeDocument/2006/relationships/image" Target="../media/image2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svg"/><Relationship Id="rId5" Type="http://schemas.openxmlformats.org/officeDocument/2006/relationships/image" Target="../media/image25.png"/><Relationship Id="rId10" Type="http://schemas.openxmlformats.org/officeDocument/2006/relationships/image" Target="../media/image30.svg"/><Relationship Id="rId4" Type="http://schemas.openxmlformats.org/officeDocument/2006/relationships/image" Target="../media/image24.png"/><Relationship Id="rId9" Type="http://schemas.openxmlformats.org/officeDocument/2006/relationships/image" Target="../media/image2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6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flaticon.com/free-icon/lake_2151088" TargetMode="External"/><Relationship Id="rId3" Type="http://schemas.openxmlformats.org/officeDocument/2006/relationships/image" Target="../media/image6.png"/><Relationship Id="rId7" Type="http://schemas.openxmlformats.org/officeDocument/2006/relationships/hyperlink" Target="NUL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5" Type="http://schemas.openxmlformats.org/officeDocument/2006/relationships/image" Target="../media/image37.png"/><Relationship Id="rId4" Type="http://schemas.openxmlformats.org/officeDocument/2006/relationships/hyperlink" Target="http://landslides-and-rivers.sbg.ac.at/" TargetMode="External"/><Relationship Id="rId9" Type="http://schemas.openxmlformats.org/officeDocument/2006/relationships/hyperlink" Target="https://www.flaticon.com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meetingorganizer.copernicus.org/EGU2020/EGU2020-8040.html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meetingorganizer.copernicus.org/EGU2020/EGU2020-21325.html" TargetMode="External"/><Relationship Id="rId4" Type="http://schemas.openxmlformats.org/officeDocument/2006/relationships/hyperlink" Target="https://meetingorganizer.copernicus.org/EGU2020/EGU2020-13593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4FB84-6E0F-4D89-BA56-A5BC02076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7836" y="820232"/>
            <a:ext cx="8440153" cy="338081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Mapping and monitoring of landslide-dammed lakes using Sentinel-2 time series</a:t>
            </a:r>
            <a:b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1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br>
              <a:rPr lang="en-GB" sz="3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3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 case study after the 2016 Kaikōura Earthquake in New Zealand</a:t>
            </a:r>
            <a:endParaRPr lang="LID4096" sz="4800" dirty="0">
              <a:solidFill>
                <a:schemeClr val="bg2">
                  <a:lumMod val="2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DDE20C-0043-42EF-A054-EDD5D277B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96" y="977863"/>
            <a:ext cx="4028577" cy="2741115"/>
          </a:xfrm>
          <a:noFill/>
        </p:spPr>
        <p:txBody>
          <a:bodyPr anchor="ctr">
            <a:normAutofit/>
          </a:bodyPr>
          <a:lstStyle/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Lorena Abad</a:t>
            </a:r>
            <a:r>
              <a:rPr lang="en-GB" sz="2200" i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i="1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Daniel Hölbling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Raphael Spiekermann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Zahra Dabiri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Günther Prasicek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3,4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Anne-Laure Argentin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1</a:t>
            </a:fld>
            <a:endParaRPr lang="LID4096" dirty="0"/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293556-CE55-46F8-B376-E32EC3E87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" y="186800"/>
            <a:ext cx="1698813" cy="442548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608E41-CC48-42DB-AFB6-E32C59B489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9872780-64DE-4DBB-AF76-F09BB5D8E9C0}"/>
              </a:ext>
            </a:extLst>
          </p:cNvPr>
          <p:cNvSpPr/>
          <p:nvPr/>
        </p:nvSpPr>
        <p:spPr>
          <a:xfrm>
            <a:off x="4811224" y="5104021"/>
            <a:ext cx="73767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Session NH6.1 – Live chat: Thu, 07 May, 14:00–15:45 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79EF6-1A56-4CA6-98F5-D4454A412936}"/>
              </a:ext>
            </a:extLst>
          </p:cNvPr>
          <p:cNvSpPr/>
          <p:nvPr/>
        </p:nvSpPr>
        <p:spPr>
          <a:xfrm>
            <a:off x="0" y="3958649"/>
            <a:ext cx="3577389" cy="194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Geoinformatics - Z_GIS,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Manaaki Whenua -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Landcare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Research, Palmerston North 4442, New Zealand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Geography and Geology,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4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Center for Interdisciplinary Mountain Research, University of Lausanne, 1967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Bramois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Switzerland</a:t>
            </a:r>
          </a:p>
        </p:txBody>
      </p:sp>
    </p:spTree>
    <p:extLst>
      <p:ext uri="{BB962C8B-B14F-4D97-AF65-F5344CB8AC3E}">
        <p14:creationId xmlns:p14="http://schemas.microsoft.com/office/powerpoint/2010/main" val="3702736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2</a:t>
            </a:fld>
            <a:endParaRPr lang="LID4096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318856-E8DE-44F6-84AC-040FD995CA5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24" name="Title 3">
              <a:extLst>
                <a:ext uri="{FF2B5EF4-FFF2-40B4-BE49-F238E27FC236}">
                  <a16:creationId xmlns:a16="http://schemas.microsoft.com/office/drawing/2014/main" id="{C6E189FE-C7BD-4559-9930-42EBC7CDF76E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Introduction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Picture 2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0E0D40D5-0CB8-471F-AA52-9A279E34B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6BF9F5-1990-4889-BDC8-C4BEDB7900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28B2DD-5BA1-461F-A74F-58C12E605C6C}"/>
              </a:ext>
            </a:extLst>
          </p:cNvPr>
          <p:cNvSpPr/>
          <p:nvPr/>
        </p:nvSpPr>
        <p:spPr>
          <a:xfrm>
            <a:off x="1024123" y="841700"/>
            <a:ext cx="4815203" cy="516756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sz="2000" b="1" i="1" dirty="0">
                <a:solidFill>
                  <a:srgbClr val="000000"/>
                </a:solidFill>
              </a:rPr>
              <a:t>Motivation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1375BD"/>
                </a:solidFill>
              </a:rPr>
              <a:t>Dammed lakes are a potential natural hazard due to ﬂooding risk.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Monitoring landslide dams and their related lakes is important for disaster management.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385723"/>
                </a:solidFill>
              </a:rPr>
              <a:t>Field measurements and observations provide detailed information but are time-consuming and expensive, mainly for large areas.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1375BD"/>
                </a:solidFill>
              </a:rPr>
              <a:t>Aerial photographs and LiDAR data are valuable data sources, but time series for constant monitoring are hardly available.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Satellite remote sensing imagery, like Sentinel-2, has become essential to obtain a large overview of hardly accessible areas.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75C3F7E-6B7A-4F7B-AB18-560AD218C8C6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73" y="1270565"/>
            <a:ext cx="648000" cy="648000"/>
          </a:xfrm>
          <a:prstGeom prst="rect">
            <a:avLst/>
          </a:prstGeom>
        </p:spPr>
      </p:pic>
      <p:pic>
        <p:nvPicPr>
          <p:cNvPr id="16" name="Graphic 15" descr="Alterations &amp; Tailoring">
            <a:extLst>
              <a:ext uri="{FF2B5EF4-FFF2-40B4-BE49-F238E27FC236}">
                <a16:creationId xmlns:a16="http://schemas.microsoft.com/office/drawing/2014/main" id="{825498EB-CF46-453F-990D-53F8F3644E98}"/>
              </a:ext>
            </a:extLst>
          </p:cNvPr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3164" y="2928920"/>
            <a:ext cx="648000" cy="648000"/>
          </a:xfrm>
          <a:prstGeom prst="rect">
            <a:avLst/>
          </a:prstGeom>
        </p:spPr>
      </p:pic>
      <p:pic>
        <p:nvPicPr>
          <p:cNvPr id="19" name="Graphic 18" descr="Satellite">
            <a:extLst>
              <a:ext uri="{FF2B5EF4-FFF2-40B4-BE49-F238E27FC236}">
                <a16:creationId xmlns:a16="http://schemas.microsoft.com/office/drawing/2014/main" id="{2D22A78C-A736-4869-A52C-95C258A682FD}"/>
              </a:ext>
            </a:extLst>
          </p:cNvPr>
          <p:cNvPicPr>
            <a:picLocks noChangeAspect="1"/>
          </p:cNvPicPr>
          <p:nvPr/>
        </p:nvPicPr>
        <p:blipFill>
          <a:blip r:embed="rId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73" y="5076437"/>
            <a:ext cx="648000" cy="648000"/>
          </a:xfrm>
          <a:prstGeom prst="rect">
            <a:avLst/>
          </a:prstGeom>
        </p:spPr>
      </p:pic>
      <p:pic>
        <p:nvPicPr>
          <p:cNvPr id="26" name="Graphic 25" descr="Quadcopter">
            <a:extLst>
              <a:ext uri="{FF2B5EF4-FFF2-40B4-BE49-F238E27FC236}">
                <a16:creationId xmlns:a16="http://schemas.microsoft.com/office/drawing/2014/main" id="{40760764-A31B-497C-8724-D0B11FCEF3CD}"/>
              </a:ext>
            </a:extLst>
          </p:cNvPr>
          <p:cNvPicPr>
            <a:picLocks noChangeAspect="1"/>
          </p:cNvPicPr>
          <p:nvPr/>
        </p:nvPicPr>
        <p:blipFill>
          <a:blip r:embed="rId10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1173" y="4052854"/>
            <a:ext cx="648000" cy="648000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78639423-077E-4ED2-A83A-A5B6654A168F}"/>
              </a:ext>
            </a:extLst>
          </p:cNvPr>
          <p:cNvGrpSpPr/>
          <p:nvPr/>
        </p:nvGrpSpPr>
        <p:grpSpPr>
          <a:xfrm>
            <a:off x="6575212" y="1537745"/>
            <a:ext cx="4894893" cy="3573516"/>
            <a:chOff x="6575212" y="841700"/>
            <a:chExt cx="4894893" cy="3573516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E6B1F70-C64F-43BA-B764-61F33F185361}"/>
                </a:ext>
              </a:extLst>
            </p:cNvPr>
            <p:cNvSpPr/>
            <p:nvPr/>
          </p:nvSpPr>
          <p:spPr>
            <a:xfrm>
              <a:off x="7430591" y="841700"/>
              <a:ext cx="4039514" cy="34809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  <a:spcAft>
                  <a:spcPts val="1800"/>
                </a:spcAft>
              </a:pPr>
              <a:r>
                <a:rPr lang="en-GB" sz="2000" b="1" i="1" dirty="0">
                  <a:solidFill>
                    <a:srgbClr val="000000"/>
                  </a:solidFill>
                  <a:latin typeface="+mj-lt"/>
                </a:rPr>
                <a:t>Objectives</a:t>
              </a:r>
            </a:p>
            <a:p>
              <a:pPr>
                <a:lnSpc>
                  <a:spcPct val="120000"/>
                </a:lnSpc>
                <a:spcAft>
                  <a:spcPts val="1800"/>
                </a:spcAft>
              </a:pPr>
              <a:r>
                <a:rPr lang="en-GB" dirty="0">
                  <a:solidFill>
                    <a:srgbClr val="385723"/>
                  </a:solidFill>
                  <a:latin typeface="+mj-lt"/>
                </a:rPr>
                <a:t>Detect and map landslide-dammed lakes with Sentinel-2 imagery on Google Earth Engine (GEE). </a:t>
              </a:r>
            </a:p>
            <a:p>
              <a:pPr>
                <a:lnSpc>
                  <a:spcPct val="120000"/>
                </a:lnSpc>
                <a:spcAft>
                  <a:spcPts val="1800"/>
                </a:spcAft>
              </a:pPr>
              <a:r>
                <a:rPr lang="en-GB" dirty="0">
                  <a:solidFill>
                    <a:schemeClr val="bg2">
                      <a:lumMod val="25000"/>
                    </a:schemeClr>
                  </a:solidFill>
                  <a:latin typeface="+mj-lt"/>
                </a:rPr>
                <a:t>Monitor dammed lake evolution in different time periods. </a:t>
              </a:r>
            </a:p>
            <a:p>
              <a:pPr>
                <a:lnSpc>
                  <a:spcPct val="120000"/>
                </a:lnSpc>
                <a:spcAft>
                  <a:spcPts val="1800"/>
                </a:spcAft>
              </a:pPr>
              <a:r>
                <a:rPr lang="en-GB" dirty="0">
                  <a:solidFill>
                    <a:srgbClr val="1375BD"/>
                  </a:solidFill>
                  <a:latin typeface="+mj-lt"/>
                </a:rPr>
                <a:t>Apply the method for the 2016 </a:t>
              </a:r>
              <a:r>
                <a:rPr lang="en-GB" dirty="0" err="1">
                  <a:solidFill>
                    <a:srgbClr val="1375BD"/>
                  </a:solidFill>
                  <a:latin typeface="+mj-lt"/>
                </a:rPr>
                <a:t>Kaikōura</a:t>
              </a:r>
              <a:r>
                <a:rPr lang="en-GB" dirty="0">
                  <a:solidFill>
                    <a:srgbClr val="1375BD"/>
                  </a:solidFill>
                  <a:latin typeface="+mj-lt"/>
                </a:rPr>
                <a:t> earthquake in New Zealand.</a:t>
              </a:r>
              <a:endParaRPr lang="LID4096" dirty="0">
                <a:solidFill>
                  <a:srgbClr val="1375BD"/>
                </a:solidFill>
                <a:latin typeface="+mj-lt"/>
              </a:endParaRPr>
            </a:p>
          </p:txBody>
        </p:sp>
        <p:pic>
          <p:nvPicPr>
            <p:cNvPr id="28" name="Graphic 27" descr="Upward trend">
              <a:extLst>
                <a:ext uri="{FF2B5EF4-FFF2-40B4-BE49-F238E27FC236}">
                  <a16:creationId xmlns:a16="http://schemas.microsoft.com/office/drawing/2014/main" id="{A635D255-0F77-40A3-8FA6-6BD6CD969F59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/>
            </a:stretch>
          </p:blipFill>
          <p:spPr>
            <a:xfrm>
              <a:off x="6575212" y="2679572"/>
              <a:ext cx="648000" cy="648000"/>
            </a:xfrm>
            <a:prstGeom prst="rect">
              <a:avLst/>
            </a:prstGeom>
          </p:spPr>
        </p:pic>
        <p:pic>
          <p:nvPicPr>
            <p:cNvPr id="30" name="Graphic 29" descr="Magnifying glass">
              <a:extLst>
                <a:ext uri="{FF2B5EF4-FFF2-40B4-BE49-F238E27FC236}">
                  <a16:creationId xmlns:a16="http://schemas.microsoft.com/office/drawing/2014/main" id="{FCE58AFC-04FC-493C-BB1E-4F86773AFF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6575212" y="3767216"/>
              <a:ext cx="648000" cy="648000"/>
            </a:xfrm>
            <a:prstGeom prst="rect">
              <a:avLst/>
            </a:prstGeom>
          </p:spPr>
        </p:pic>
        <p:pic>
          <p:nvPicPr>
            <p:cNvPr id="32" name="Graphic 31" descr="Topography Map">
              <a:extLst>
                <a:ext uri="{FF2B5EF4-FFF2-40B4-BE49-F238E27FC236}">
                  <a16:creationId xmlns:a16="http://schemas.microsoft.com/office/drawing/2014/main" id="{0B5DCD78-3749-406B-A71B-7B0E4EBD2332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 cstate="hqprint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7"/>
                </a:ext>
              </a:extLst>
            </a:blip>
            <a:stretch>
              <a:fillRect/>
            </a:stretch>
          </p:blipFill>
          <p:spPr>
            <a:xfrm>
              <a:off x="6575212" y="1591928"/>
              <a:ext cx="648000" cy="648000"/>
            </a:xfrm>
            <a:prstGeom prst="rect">
              <a:avLst/>
            </a:prstGeom>
          </p:spPr>
        </p:pic>
      </p:grpSp>
      <p:pic>
        <p:nvPicPr>
          <p:cNvPr id="34" name="Graphic 33" descr="Warning">
            <a:extLst>
              <a:ext uri="{FF2B5EF4-FFF2-40B4-BE49-F238E27FC236}">
                <a16:creationId xmlns:a16="http://schemas.microsoft.com/office/drawing/2014/main" id="{9161D46C-4739-4F72-BA2D-2C194FD49141}"/>
              </a:ext>
            </a:extLst>
          </p:cNvPr>
          <p:cNvPicPr>
            <a:picLocks noChangeAspect="1"/>
          </p:cNvPicPr>
          <p:nvPr/>
        </p:nvPicPr>
        <p:blipFill>
          <a:blip r:embed="rId18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191173" y="2024764"/>
            <a:ext cx="648000" cy="6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7671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6830"/>
            <a:ext cx="2743200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3</a:t>
            </a:fld>
            <a:endParaRPr lang="LID4096"/>
          </a:p>
        </p:txBody>
      </p:sp>
      <p:pic>
        <p:nvPicPr>
          <p:cNvPr id="12" name="Content Placeholder 8" descr="dammed-lake detection methodology">
            <a:extLst>
              <a:ext uri="{FF2B5EF4-FFF2-40B4-BE49-F238E27FC236}">
                <a16:creationId xmlns:a16="http://schemas.microsoft.com/office/drawing/2014/main" id="{393815E1-1362-4995-8DE1-D574A5177531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7022" y="909000"/>
            <a:ext cx="8998258" cy="5040000"/>
          </a:xfrm>
          <a:prstGeom prst="rect">
            <a:avLst/>
          </a:prstGeom>
          <a:ln>
            <a:noFill/>
          </a:ln>
          <a:effectLst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E829897-504D-455A-8A18-7EBC132CAA19}"/>
              </a:ext>
            </a:extLst>
          </p:cNvPr>
          <p:cNvSpPr txBox="1"/>
          <p:nvPr/>
        </p:nvSpPr>
        <p:spPr>
          <a:xfrm>
            <a:off x="41496" y="736075"/>
            <a:ext cx="3158903" cy="54968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8000"/>
              </a:lnSpc>
              <a:spcAft>
                <a:spcPts val="20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lake detection method applied on the Google Earth Engine (GEE) can be summarized in 4 basic steps:</a:t>
            </a:r>
          </a:p>
          <a:p>
            <a:pPr algn="ctr">
              <a:lnSpc>
                <a:spcPct val="108000"/>
              </a:lnSpc>
              <a:spcAft>
                <a:spcPts val="200"/>
              </a:spcAft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Monthly mosaic and NDWI calculation from Sentinel-2 imagery. 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Monthly water extraction </a:t>
            </a:r>
            <a:r>
              <a:rPr lang="en-US" sz="16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[1]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based on vertical distance to the channel network and NDWI thresholding.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Differencing change detection of water layers using pre- and post-event mosaics.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Post-processing and validation of detected dammed-lakes.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4A1EB1-EEE0-4496-B1BE-0FAA9E15DB8C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4E912C4D-2212-49A0-8AA9-9648BACBF58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Methodology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664A25B-598D-4D87-BE6D-70D32DCB4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5D80A-A30D-4FE7-B684-B121D90F7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164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4</a:t>
            </a:fld>
            <a:endParaRPr lang="LID409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Case study background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73DE4B4-3F53-4BAC-8963-7505573E8BC8}"/>
              </a:ext>
            </a:extLst>
          </p:cNvPr>
          <p:cNvSpPr txBox="1"/>
          <p:nvPr/>
        </p:nvSpPr>
        <p:spPr>
          <a:xfrm>
            <a:off x="6095999" y="1281783"/>
            <a:ext cx="4981304" cy="1058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 Nov. 14</a:t>
            </a:r>
            <a:r>
              <a:rPr lang="en-US" baseline="30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2016, a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7.8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</a:t>
            </a:r>
            <a:r>
              <a:rPr lang="en-US" b="1" baseline="-25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</a:t>
            </a:r>
            <a:r>
              <a:rPr lang="en-US" baseline="-25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earthquake hit the Kaikōura region in the South Island of New Zealand. </a:t>
            </a:r>
          </a:p>
        </p:txBody>
      </p:sp>
      <p:pic>
        <p:nvPicPr>
          <p:cNvPr id="36" name="Picture 35" descr="A close up of a map&#10;&#10;Description automatically generated">
            <a:extLst>
              <a:ext uri="{FF2B5EF4-FFF2-40B4-BE49-F238E27FC236}">
                <a16:creationId xmlns:a16="http://schemas.microsoft.com/office/drawing/2014/main" id="{99AE6951-40B3-4A79-952A-857627B35D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9991"/>
            <a:ext cx="5398019" cy="5398019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34432-70A3-4D5F-8DC0-90DA1BFC8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5E51157-D2BD-47AB-A1ED-A8B8D45AE051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172548" y="1451127"/>
            <a:ext cx="720000" cy="72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2D08282-230C-4E6A-9D45-67D58F97398D}"/>
              </a:ext>
            </a:extLst>
          </p:cNvPr>
          <p:cNvSpPr/>
          <p:nvPr/>
        </p:nvSpPr>
        <p:spPr>
          <a:xfrm>
            <a:off x="6911243" y="2510290"/>
            <a:ext cx="4981304" cy="726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Over </a:t>
            </a:r>
            <a:r>
              <a:rPr lang="en-US" b="1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10,000 co-seismic landslides </a:t>
            </a:r>
            <a:r>
              <a:rPr lang="en-US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affected the area, creating </a:t>
            </a:r>
            <a:r>
              <a:rPr lang="en-US" b="1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~200 landslide dams </a:t>
            </a:r>
            <a:r>
              <a:rPr lang="en-US" baseline="30000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[2]</a:t>
            </a:r>
            <a:r>
              <a:rPr lang="en-US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5F6498-2930-42A4-A653-253F7C77D95C}"/>
              </a:ext>
            </a:extLst>
          </p:cNvPr>
          <p:cNvSpPr/>
          <p:nvPr/>
        </p:nvSpPr>
        <p:spPr>
          <a:xfrm>
            <a:off x="6095999" y="3457081"/>
            <a:ext cx="4981304" cy="726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In some of them </a:t>
            </a:r>
            <a:r>
              <a:rPr lang="en-US" b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landslide-dammed lakes</a:t>
            </a:r>
            <a:r>
              <a:rPr lang="en-US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were formed.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F275CE-BDA0-4D40-B272-1E26D12F0971}"/>
              </a:ext>
            </a:extLst>
          </p:cNvPr>
          <p:cNvSpPr/>
          <p:nvPr/>
        </p:nvSpPr>
        <p:spPr>
          <a:xfrm>
            <a:off x="6095999" y="4600798"/>
            <a:ext cx="5796548" cy="7940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proposed methodology was used to detect the dammed lakes in the study area, covering </a:t>
            </a:r>
            <a:r>
              <a:rPr lang="en-US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9,600 km</a:t>
            </a:r>
            <a:r>
              <a:rPr lang="en-US" b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9098106-4BA6-4CEB-9768-BD0D5B718E5C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6191243" y="2510290"/>
            <a:ext cx="720000" cy="720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A0F1747F-7CC3-4EB4-8554-FD3041E46797}"/>
              </a:ext>
            </a:extLst>
          </p:cNvPr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172547" y="3437491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5</a:t>
            </a:fld>
            <a:endParaRPr lang="LID4096"/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08603-EF3E-459B-8BAE-26D387EB35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95" y="3189135"/>
            <a:ext cx="11878080" cy="30571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F10081-097B-45B8-B64A-6586B81ED650}"/>
              </a:ext>
            </a:extLst>
          </p:cNvPr>
          <p:cNvSpPr txBox="1"/>
          <p:nvPr/>
        </p:nvSpPr>
        <p:spPr>
          <a:xfrm>
            <a:off x="10424718" y="2166390"/>
            <a:ext cx="1301479" cy="126188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1375BD"/>
                </a:solidFill>
              </a:rPr>
              <a:t>72%</a:t>
            </a:r>
          </a:p>
          <a:p>
            <a:pPr algn="ctr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detection rate</a:t>
            </a:r>
            <a:endParaRPr lang="LID4096" sz="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4FD4FB9-47DF-4AA6-8337-48256897AD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846180"/>
              </p:ext>
            </p:extLst>
          </p:nvPr>
        </p:nvGraphicFramePr>
        <p:xfrm>
          <a:off x="9640865" y="1663332"/>
          <a:ext cx="2869184" cy="226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Method application and validation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E851BC-B400-435A-9D64-7EA8C749D1FF}"/>
              </a:ext>
            </a:extLst>
          </p:cNvPr>
          <p:cNvSpPr txBox="1"/>
          <p:nvPr/>
        </p:nvSpPr>
        <p:spPr>
          <a:xfrm>
            <a:off x="5871804" y="20205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LID4096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263FE-9EF4-452D-A989-C70523AA9B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3DE4B4-3F53-4BAC-8963-7505573E8BC8}"/>
              </a:ext>
            </a:extLst>
          </p:cNvPr>
          <p:cNvSpPr txBox="1"/>
          <p:nvPr/>
        </p:nvSpPr>
        <p:spPr>
          <a:xfrm>
            <a:off x="176693" y="723649"/>
            <a:ext cx="11838615" cy="10341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pre-event and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17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post-event monthly mosaics were composed on GEE, selecting scenes with cloud coverage below 30%. The months considered for analysis corresponded to the summer period. A mosaic was used for analysis when the study area was completely covered. The launch of Sentinel-2B increased the number of available scenes significantly. 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201395-4D79-4D36-9811-F2879665C705}"/>
              </a:ext>
            </a:extLst>
          </p:cNvPr>
          <p:cNvSpPr/>
          <p:nvPr/>
        </p:nvSpPr>
        <p:spPr>
          <a:xfrm>
            <a:off x="176693" y="1797542"/>
            <a:ext cx="9865665" cy="1348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For validation the detected lakes for December 2016 were overlapped with lakes delineated manually on Google Earth Pro for the imagery available immediately after the earthquake.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28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out of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39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lakes were successfully detected with the method. Undetected lakes are due to the highly mountainous terrain. </a:t>
            </a:r>
          </a:p>
        </p:txBody>
      </p:sp>
    </p:spTree>
    <p:extLst>
      <p:ext uri="{BB962C8B-B14F-4D97-AF65-F5344CB8AC3E}">
        <p14:creationId xmlns:p14="http://schemas.microsoft.com/office/powerpoint/2010/main" val="374031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46C4AAD-80CD-4C47-845D-B2F8545AE434}"/>
              </a:ext>
            </a:extLst>
          </p:cNvPr>
          <p:cNvCxnSpPr>
            <a:cxnSpLocks/>
            <a:endCxn id="50" idx="2"/>
          </p:cNvCxnSpPr>
          <p:nvPr/>
        </p:nvCxnSpPr>
        <p:spPr>
          <a:xfrm flipH="1">
            <a:off x="263008" y="3624947"/>
            <a:ext cx="341066" cy="149307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6</a:t>
            </a:fld>
            <a:endParaRPr lang="LID4096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Results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2450B931-D198-4C61-B4C9-2903E45ED50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4961"/>
            <a:ext cx="3599695" cy="3599695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E42D9D5-FF02-44D6-9F8B-56E3B1DFD7E3}"/>
              </a:ext>
            </a:extLst>
          </p:cNvPr>
          <p:cNvCxnSpPr>
            <a:cxnSpLocks/>
            <a:endCxn id="50" idx="7"/>
          </p:cNvCxnSpPr>
          <p:nvPr/>
        </p:nvCxnSpPr>
        <p:spPr>
          <a:xfrm>
            <a:off x="654962" y="3591683"/>
            <a:ext cx="1144442" cy="88994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1E851BC-B400-435A-9D64-7EA8C749D1FF}"/>
              </a:ext>
            </a:extLst>
          </p:cNvPr>
          <p:cNvSpPr txBox="1"/>
          <p:nvPr/>
        </p:nvSpPr>
        <p:spPr>
          <a:xfrm>
            <a:off x="5871804" y="20205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LID4096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C437F-97A4-4097-B650-D234B923E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 dirty="0"/>
              <a:t>lorenacristina.abadcrespo@sbg.ac.at</a:t>
            </a:r>
            <a:endParaRPr lang="LID4096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57C22E-D4C6-4861-BCB1-67D26AE0917A}"/>
              </a:ext>
            </a:extLst>
          </p:cNvPr>
          <p:cNvCxnSpPr>
            <a:cxnSpLocks/>
            <a:endCxn id="40" idx="3"/>
          </p:cNvCxnSpPr>
          <p:nvPr/>
        </p:nvCxnSpPr>
        <p:spPr>
          <a:xfrm>
            <a:off x="909444" y="3538319"/>
            <a:ext cx="1890292" cy="816472"/>
          </a:xfrm>
          <a:prstGeom prst="line">
            <a:avLst/>
          </a:prstGeom>
          <a:ln>
            <a:solidFill>
              <a:srgbClr val="1375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65A196-621D-404C-9CE0-ABB2712D9089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914400" y="3081999"/>
            <a:ext cx="1885336" cy="456320"/>
          </a:xfrm>
          <a:prstGeom prst="line">
            <a:avLst/>
          </a:prstGeom>
          <a:ln>
            <a:solidFill>
              <a:srgbClr val="1375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FE3E4A72-DD0A-4076-99E1-1B4E6B19C2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66" r="7266"/>
          <a:stretch/>
        </p:blipFill>
        <p:spPr>
          <a:xfrm>
            <a:off x="263008" y="4218020"/>
            <a:ext cx="1800000" cy="1800000"/>
          </a:xfrm>
          <a:prstGeom prst="ellips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</p:pic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60B814E-8A58-481A-BAF2-072E9CC10456}"/>
              </a:ext>
            </a:extLst>
          </p:cNvPr>
          <p:cNvGrpSpPr/>
          <p:nvPr/>
        </p:nvGrpSpPr>
        <p:grpSpPr>
          <a:xfrm>
            <a:off x="5471411" y="2721844"/>
            <a:ext cx="2449083" cy="2009061"/>
            <a:chOff x="5459000" y="2716890"/>
            <a:chExt cx="2449083" cy="2009061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2C1193B-10AF-470F-927F-896DA4CA111A}"/>
                </a:ext>
              </a:extLst>
            </p:cNvPr>
            <p:cNvSpPr txBox="1"/>
            <p:nvPr/>
          </p:nvSpPr>
          <p:spPr>
            <a:xfrm>
              <a:off x="6255531" y="2790396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1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6FA708A-ACDB-4F41-BD39-0359D8A3D516}"/>
                </a:ext>
              </a:extLst>
            </p:cNvPr>
            <p:cNvSpPr/>
            <p:nvPr/>
          </p:nvSpPr>
          <p:spPr>
            <a:xfrm>
              <a:off x="5459000" y="2716890"/>
              <a:ext cx="2449083" cy="2009061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The fast computing capabilities of GEE allowed a comprehensive mapping of landslide-dammed lakes in large regions, which eases the identification of potential risk areas at a glance. </a:t>
              </a:r>
            </a:p>
          </p:txBody>
        </p:sp>
      </p:grpSp>
      <p:pic>
        <p:nvPicPr>
          <p:cNvPr id="76" name="Picture 75" descr="A close up of a map&#10;&#10;Description automatically generated">
            <a:extLst>
              <a:ext uri="{FF2B5EF4-FFF2-40B4-BE49-F238E27FC236}">
                <a16:creationId xmlns:a16="http://schemas.microsoft.com/office/drawing/2014/main" id="{9FDE47CE-EC1A-401D-BB3A-DFE4CE0B20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640" y="712317"/>
            <a:ext cx="3959360" cy="561442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686CCD1-0A6F-4AF4-A7ED-40BFDA1A354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798" r="9798"/>
          <a:stretch/>
        </p:blipFill>
        <p:spPr>
          <a:xfrm>
            <a:off x="2536132" y="2818395"/>
            <a:ext cx="1800000" cy="1800000"/>
          </a:xfrm>
          <a:prstGeom prst="ellipse">
            <a:avLst/>
          </a:prstGeom>
          <a:ln w="28575">
            <a:solidFill>
              <a:srgbClr val="1375BD"/>
            </a:solidFill>
          </a:ln>
        </p:spPr>
      </p:pic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147C8B3-5F09-457A-882E-129F0D84BEB6}"/>
              </a:ext>
            </a:extLst>
          </p:cNvPr>
          <p:cNvCxnSpPr>
            <a:cxnSpLocks/>
            <a:stCxn id="85" idx="3"/>
          </p:cNvCxnSpPr>
          <p:nvPr/>
        </p:nvCxnSpPr>
        <p:spPr>
          <a:xfrm flipH="1" flipV="1">
            <a:off x="3125337" y="1296537"/>
            <a:ext cx="1068810" cy="1107064"/>
          </a:xfrm>
          <a:prstGeom prst="line">
            <a:avLst/>
          </a:prstGeom>
          <a:ln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47EAA88D-F90C-4597-8388-BDB9045A4E64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125337" y="1130809"/>
            <a:ext cx="1068810" cy="165728"/>
          </a:xfrm>
          <a:prstGeom prst="line">
            <a:avLst/>
          </a:prstGeom>
          <a:ln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0AEB7D4A-AD5A-4C60-955C-C35CB3CAE692}"/>
              </a:ext>
            </a:extLst>
          </p:cNvPr>
          <p:cNvSpPr txBox="1"/>
          <p:nvPr/>
        </p:nvSpPr>
        <p:spPr>
          <a:xfrm>
            <a:off x="263008" y="882316"/>
            <a:ext cx="2721068" cy="2005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500" dirty="0"/>
              <a:t>Example landslide-dammed lakes time series. White areas represent the state of the dammed lake immediately after the earthquake, and the colored area its state at the latest date detected.</a:t>
            </a:r>
            <a:endParaRPr lang="LID4096" sz="1500" dirty="0"/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FFE875C4-B5F0-4681-902E-7BA16B2FCA6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124" r="8124"/>
          <a:stretch/>
        </p:blipFill>
        <p:spPr>
          <a:xfrm>
            <a:off x="3930543" y="867205"/>
            <a:ext cx="1800000" cy="1800000"/>
          </a:xfrm>
          <a:prstGeom prst="ellipse">
            <a:avLst/>
          </a:prstGeom>
          <a:ln w="38100">
            <a:solidFill>
              <a:srgbClr val="385723"/>
            </a:solidFill>
          </a:ln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6CDE456-FA6B-4D1C-9717-A4FE966D98CC}"/>
              </a:ext>
            </a:extLst>
          </p:cNvPr>
          <p:cNvGrpSpPr/>
          <p:nvPr/>
        </p:nvGrpSpPr>
        <p:grpSpPr>
          <a:xfrm>
            <a:off x="5377001" y="4592648"/>
            <a:ext cx="2651455" cy="1862048"/>
            <a:chOff x="5451821" y="4722587"/>
            <a:chExt cx="2651455" cy="1862048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366BC19-08A3-4DA8-A579-5CA89088C058}"/>
                </a:ext>
              </a:extLst>
            </p:cNvPr>
            <p:cNvSpPr txBox="1"/>
            <p:nvPr/>
          </p:nvSpPr>
          <p:spPr>
            <a:xfrm>
              <a:off x="6349539" y="4722587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3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6" name="Rectangle: Rounded Corners 95">
              <a:extLst>
                <a:ext uri="{FF2B5EF4-FFF2-40B4-BE49-F238E27FC236}">
                  <a16:creationId xmlns:a16="http://schemas.microsoft.com/office/drawing/2014/main" id="{2078D5E8-1B67-4365-8CE6-68CA0DB26390}"/>
                </a:ext>
              </a:extLst>
            </p:cNvPr>
            <p:cNvSpPr/>
            <p:nvPr/>
          </p:nvSpPr>
          <p:spPr>
            <a:xfrm>
              <a:off x="5451821" y="5006626"/>
              <a:ext cx="2651455" cy="1293971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The methods limitation include smaller sized lakes in steep terrains, due to the Sentinel-2 spatial resolution and topographical shadows.   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4A69485-2028-44A7-91F0-69AA83F86BB8}"/>
              </a:ext>
            </a:extLst>
          </p:cNvPr>
          <p:cNvGrpSpPr/>
          <p:nvPr/>
        </p:nvGrpSpPr>
        <p:grpSpPr>
          <a:xfrm>
            <a:off x="2803817" y="4592648"/>
            <a:ext cx="2430598" cy="1862048"/>
            <a:chOff x="3170188" y="4725557"/>
            <a:chExt cx="2430598" cy="1862048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D01A7DD-08A7-43F5-9EB2-501425939140}"/>
                </a:ext>
              </a:extLst>
            </p:cNvPr>
            <p:cNvSpPr txBox="1"/>
            <p:nvPr/>
          </p:nvSpPr>
          <p:spPr>
            <a:xfrm>
              <a:off x="3957478" y="4725557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2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DA7A8861-653E-4F97-B23E-0EF780A2CB48}"/>
                </a:ext>
              </a:extLst>
            </p:cNvPr>
            <p:cNvSpPr/>
            <p:nvPr/>
          </p:nvSpPr>
          <p:spPr>
            <a:xfrm>
              <a:off x="3170188" y="5133421"/>
              <a:ext cx="2430598" cy="1055608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Monitoring the evolution of large landslide-dammed lakes is possible for relatively flat terrain. 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69D264C6-2DC3-4D08-9262-D63A8BAB5521}"/>
              </a:ext>
            </a:extLst>
          </p:cNvPr>
          <p:cNvSpPr/>
          <p:nvPr/>
        </p:nvSpPr>
        <p:spPr>
          <a:xfrm>
            <a:off x="5828577" y="2167498"/>
            <a:ext cx="17483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b="1" i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Key findings:</a:t>
            </a:r>
          </a:p>
        </p:txBody>
      </p:sp>
    </p:spTree>
    <p:extLst>
      <p:ext uri="{BB962C8B-B14F-4D97-AF65-F5344CB8AC3E}">
        <p14:creationId xmlns:p14="http://schemas.microsoft.com/office/powerpoint/2010/main" val="1561036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7</a:t>
            </a:fld>
            <a:endParaRPr lang="LID409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Thank you! 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525B9E-9692-4578-BE59-7CCA8C346322}"/>
              </a:ext>
            </a:extLst>
          </p:cNvPr>
          <p:cNvSpPr txBox="1"/>
          <p:nvPr/>
        </p:nvSpPr>
        <p:spPr>
          <a:xfrm>
            <a:off x="482812" y="1015696"/>
            <a:ext cx="5269060" cy="2287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b="1" i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Acknowledgements</a:t>
            </a:r>
          </a:p>
          <a:p>
            <a:pPr algn="just">
              <a:lnSpc>
                <a:spcPct val="120000"/>
              </a:lnSpc>
            </a:pPr>
            <a:r>
              <a:rPr lang="en-GB" sz="1400" dirty="0">
                <a:latin typeface="Gadugi" panose="020B0502040204020203" pitchFamily="34" charset="0"/>
                <a:ea typeface="Gadugi" panose="020B0502040204020203" pitchFamily="34" charset="0"/>
              </a:rPr>
              <a:t>This research is supported by the Austrian Academy of Sciences (ÖAW) through the project </a:t>
            </a:r>
            <a:r>
              <a:rPr lang="en-GB" sz="1400" dirty="0" err="1">
                <a:latin typeface="Gadugi" panose="020B0502040204020203" pitchFamily="34" charset="0"/>
                <a:ea typeface="Gadugi" panose="020B0502040204020203" pitchFamily="34" charset="0"/>
              </a:rPr>
              <a:t>RiCoLa</a:t>
            </a:r>
            <a:r>
              <a:rPr lang="en-GB" sz="1400" dirty="0">
                <a:latin typeface="Gadugi" panose="020B0502040204020203" pitchFamily="34" charset="0"/>
                <a:ea typeface="Gadugi" panose="020B0502040204020203" pitchFamily="34" charset="0"/>
              </a:rPr>
              <a:t> (Detection and analysis of landslide-induced river course changes and lake formation) and by the New Zealand Ministry of Business, Innovation and Employment through the project STEC (Cost-effective targeting of erosion control to protect soil and water values; contract no. 1819-38-010 J).</a:t>
            </a:r>
            <a:endParaRPr lang="LID4096" sz="14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532248-DA3C-4E0E-A5B7-D2E50E77A81C}"/>
              </a:ext>
            </a:extLst>
          </p:cNvPr>
          <p:cNvSpPr/>
          <p:nvPr/>
        </p:nvSpPr>
        <p:spPr>
          <a:xfrm>
            <a:off x="872335" y="4864513"/>
            <a:ext cx="2457647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900" dirty="0">
                <a:latin typeface="Gadugi" panose="020B0502040204020203" pitchFamily="34" charset="0"/>
                <a:ea typeface="Gadugi" panose="020B0502040204020203" pitchFamily="34" charset="0"/>
                <a:hlinkClick r:id="rId4"/>
              </a:rPr>
              <a:t>http://landslides-and-rivers.sbg.ac.at/</a:t>
            </a:r>
            <a:endParaRPr lang="LID4096" sz="9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24" name="Picture 23" descr="A picture containing clock&#10;&#10;Description automatically generated">
            <a:extLst>
              <a:ext uri="{FF2B5EF4-FFF2-40B4-BE49-F238E27FC236}">
                <a16:creationId xmlns:a16="http://schemas.microsoft.com/office/drawing/2014/main" id="{760BF85D-9D3B-4103-9134-BA12FDE92BF6}"/>
              </a:ext>
            </a:extLst>
          </p:cNvPr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587" y="4061900"/>
            <a:ext cx="1799999" cy="720000"/>
          </a:xfrm>
          <a:prstGeom prst="rect">
            <a:avLst/>
          </a:prstGeom>
        </p:spPr>
      </p:pic>
      <p:pic>
        <p:nvPicPr>
          <p:cNvPr id="25" name="Picture 24" descr="A black sign with white text&#10;&#10;Description automatically generated">
            <a:extLst>
              <a:ext uri="{FF2B5EF4-FFF2-40B4-BE49-F238E27FC236}">
                <a16:creationId xmlns:a16="http://schemas.microsoft.com/office/drawing/2014/main" id="{C8E2B40A-3025-428C-AE01-DFBAFD55EE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1617" y="4061900"/>
            <a:ext cx="1674419" cy="7200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AF908-44AD-4509-854A-A3C88E338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8C6E458-49A6-46CE-927B-0449D5C461F7}"/>
              </a:ext>
            </a:extLst>
          </p:cNvPr>
          <p:cNvSpPr txBox="1"/>
          <p:nvPr/>
        </p:nvSpPr>
        <p:spPr>
          <a:xfrm>
            <a:off x="6096000" y="1047135"/>
            <a:ext cx="5722374" cy="26228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b="1" i="1" dirty="0">
                <a:solidFill>
                  <a:srgbClr val="1375BD"/>
                </a:solidFill>
                <a:ea typeface="Gadugi" panose="020B0502040204020203" pitchFamily="34" charset="0"/>
              </a:rPr>
              <a:t>References</a:t>
            </a:r>
            <a:endParaRPr lang="en-GB" dirty="0"/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sz="1400" dirty="0"/>
              <a:t>[1] </a:t>
            </a:r>
            <a:r>
              <a:rPr lang="en-GB" sz="1400" dirty="0" err="1"/>
              <a:t>Donchyts</a:t>
            </a:r>
            <a:r>
              <a:rPr lang="en-GB" sz="1400" dirty="0"/>
              <a:t>, G. </a:t>
            </a:r>
            <a:r>
              <a:rPr lang="en-GB" sz="1400" i="1" dirty="0"/>
              <a:t>et al.</a:t>
            </a:r>
            <a:r>
              <a:rPr lang="en-GB" sz="1400" dirty="0"/>
              <a:t> (2016) ‘A 30 m resolution surface water mask including estimation of positional and thematic differences using Landsat 8, SRTM and OpenStreetMap: A case study in the Murray-Darling basin, Australia’, </a:t>
            </a:r>
            <a:r>
              <a:rPr lang="en-GB" sz="1400" i="1" dirty="0"/>
              <a:t>Remote Sensing</a:t>
            </a:r>
            <a:r>
              <a:rPr lang="en-GB" sz="1400" dirty="0"/>
              <a:t>, 8(5). </a:t>
            </a:r>
            <a:r>
              <a:rPr lang="en-GB" sz="1400" dirty="0" err="1"/>
              <a:t>doi</a:t>
            </a:r>
            <a:r>
              <a:rPr lang="en-GB" sz="1400" dirty="0"/>
              <a:t>: 10.3390/rs8050386.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sz="1400" dirty="0"/>
              <a:t>[2] </a:t>
            </a:r>
            <a:r>
              <a:rPr lang="en-GB" sz="1400" dirty="0" err="1"/>
              <a:t>Dellow</a:t>
            </a:r>
            <a:r>
              <a:rPr lang="en-GB" sz="1400" dirty="0"/>
              <a:t>, S. </a:t>
            </a:r>
            <a:r>
              <a:rPr lang="en-GB" sz="1400" i="1" dirty="0"/>
              <a:t>et al.</a:t>
            </a:r>
            <a:r>
              <a:rPr lang="en-GB" sz="1400" dirty="0"/>
              <a:t> (2017) ‘Landslides caused by the Mw7. 8 Kaikoura Earthquake and the Immediate Response’, </a:t>
            </a:r>
            <a:r>
              <a:rPr lang="en-GB" sz="1400" i="1" dirty="0"/>
              <a:t>Bulletin of the New Zealand Society for Earthquake Engineering</a:t>
            </a:r>
            <a:r>
              <a:rPr lang="en-GB" sz="1400" dirty="0"/>
              <a:t>, 50(2), pp. 106–116. </a:t>
            </a:r>
            <a:r>
              <a:rPr lang="en-GB" sz="1400" dirty="0" err="1"/>
              <a:t>doi</a:t>
            </a:r>
            <a:r>
              <a:rPr lang="en-GB" sz="1400" dirty="0"/>
              <a:t>: 10.5459/bnzsee.50.2.106-116.</a:t>
            </a:r>
            <a:endParaRPr lang="LID4096" sz="1400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2B305F-18FD-4F85-B78C-DBCAAA67E7CC}"/>
              </a:ext>
            </a:extLst>
          </p:cNvPr>
          <p:cNvSpPr/>
          <p:nvPr/>
        </p:nvSpPr>
        <p:spPr>
          <a:xfrm>
            <a:off x="386559" y="5932013"/>
            <a:ext cx="2030069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600" dirty="0">
                <a:solidFill>
                  <a:srgbClr val="5F7D95"/>
                </a:solidFill>
                <a:latin typeface="Proxima Nova"/>
              </a:rPr>
              <a:t>Icons made by </a:t>
            </a:r>
            <a:r>
              <a:rPr lang="en-GB" sz="600" dirty="0" err="1">
                <a:solidFill>
                  <a:srgbClr val="5F7D95"/>
                </a:solidFill>
                <a:latin typeface="Proxima Nova"/>
                <a:hlinkClick r:id="rId7" invalidUrl="https::/www.flaticon.com/authors/freepik"/>
              </a:rPr>
              <a:t>Freepik</a:t>
            </a:r>
            <a:r>
              <a:rPr lang="en-GB" sz="600" dirty="0">
                <a:solidFill>
                  <a:srgbClr val="5F7D95"/>
                </a:solidFill>
                <a:latin typeface="Proxima Nova"/>
              </a:rPr>
              <a:t> and </a:t>
            </a:r>
            <a:r>
              <a:rPr lang="en-GB" sz="600" dirty="0">
                <a:solidFill>
                  <a:srgbClr val="5F7D95"/>
                </a:solidFill>
                <a:latin typeface="Proxima Nova"/>
                <a:hlinkClick r:id="rId8"/>
              </a:rPr>
              <a:t>Good Ware</a:t>
            </a:r>
            <a:r>
              <a:rPr lang="en-GB" sz="600" dirty="0">
                <a:solidFill>
                  <a:srgbClr val="5F7D95"/>
                </a:solidFill>
                <a:latin typeface="Proxima Nova"/>
              </a:rPr>
              <a:t> from </a:t>
            </a:r>
            <a:r>
              <a:rPr lang="en-GB" sz="600" dirty="0" err="1">
                <a:solidFill>
                  <a:srgbClr val="5F7D95"/>
                </a:solidFill>
                <a:latin typeface="Proxima Nova"/>
                <a:hlinkClick r:id="rId9"/>
              </a:rPr>
              <a:t>Flaticon</a:t>
            </a:r>
            <a:r>
              <a:rPr lang="en-GB" sz="600" dirty="0">
                <a:solidFill>
                  <a:srgbClr val="5F7D95"/>
                </a:solidFill>
                <a:latin typeface="Proxima Nova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8003419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9ECFBD72-DC68-4146-9731-93C045FC0C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FE4185-14D6-47DD-A149-C82C96D3D7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F6EC07EC-BBD0-4ECD-B097-19C53044EE70}" type="slidenum">
              <a:rPr lang="LID4096" smtClean="0"/>
              <a:pPr/>
              <a:t>8</a:t>
            </a:fld>
            <a:endParaRPr lang="LID4096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020B5FB-1648-4729-A077-60F9997B9964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5" name="Title 3">
              <a:extLst>
                <a:ext uri="{FF2B5EF4-FFF2-40B4-BE49-F238E27FC236}">
                  <a16:creationId xmlns:a16="http://schemas.microsoft.com/office/drawing/2014/main" id="{9DEED40A-2388-4879-92AE-817B89373D93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Also check…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6" name="Picture 5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CABB4754-1DAF-4E88-82A1-F44EA3158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157882C1-0C84-4A38-8BF9-53B471A0ED7C}"/>
              </a:ext>
            </a:extLst>
          </p:cNvPr>
          <p:cNvSpPr/>
          <p:nvPr/>
        </p:nvSpPr>
        <p:spPr>
          <a:xfrm>
            <a:off x="160420" y="1859340"/>
            <a:ext cx="360000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hlinkClick r:id="rId3"/>
              </a:rPr>
              <a:t>Landslide dam susceptibility in the Austrian Alps inferred from modelled landslides, potential valley damming and lake formation</a:t>
            </a:r>
            <a:r>
              <a:rPr lang="en-GB" dirty="0"/>
              <a:t> </a:t>
            </a:r>
          </a:p>
          <a:p>
            <a:pPr algn="ctr"/>
            <a:endParaRPr lang="en-GB" b="1" dirty="0"/>
          </a:p>
          <a:p>
            <a:pPr algn="ctr"/>
            <a:r>
              <a:rPr lang="en-GB" b="1" dirty="0"/>
              <a:t>Anne-Laure </a:t>
            </a:r>
            <a:r>
              <a:rPr lang="en-GB" b="1" dirty="0" err="1"/>
              <a:t>Argentin</a:t>
            </a:r>
            <a:r>
              <a:rPr lang="en-GB" dirty="0"/>
              <a:t>, Günther </a:t>
            </a:r>
            <a:r>
              <a:rPr lang="en-GB" dirty="0" err="1"/>
              <a:t>Prasicek</a:t>
            </a:r>
            <a:r>
              <a:rPr lang="en-GB" dirty="0"/>
              <a:t>, </a:t>
            </a:r>
            <a:r>
              <a:rPr lang="en-GB" dirty="0" err="1"/>
              <a:t>Jörg</a:t>
            </a:r>
            <a:r>
              <a:rPr lang="en-GB" dirty="0"/>
              <a:t> </a:t>
            </a:r>
            <a:r>
              <a:rPr lang="en-GB" dirty="0" err="1"/>
              <a:t>Robl</a:t>
            </a:r>
            <a:r>
              <a:rPr lang="en-GB" dirty="0"/>
              <a:t>, Daniel Hölbling, Lorena Abad, and Zahra </a:t>
            </a:r>
            <a:r>
              <a:rPr lang="en-GB" dirty="0" err="1"/>
              <a:t>Dabiri</a:t>
            </a:r>
            <a:endParaRPr lang="en-GB" dirty="0"/>
          </a:p>
          <a:p>
            <a:pPr algn="ctr"/>
            <a:endParaRPr lang="en-GB" dirty="0"/>
          </a:p>
          <a:p>
            <a:pPr algn="ctr"/>
            <a:r>
              <a:rPr lang="en-GB" dirty="0"/>
              <a:t>Tue, 05 May, 14:00–15:45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46DEFFC-ECE9-43FD-A06C-6A6D5703951F}"/>
              </a:ext>
            </a:extLst>
          </p:cNvPr>
          <p:cNvSpPr/>
          <p:nvPr/>
        </p:nvSpPr>
        <p:spPr>
          <a:xfrm>
            <a:off x="4296000" y="1864438"/>
            <a:ext cx="360000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b="1" dirty="0">
                <a:solidFill>
                  <a:srgbClr val="0072BC"/>
                </a:solidFill>
                <a:hlinkClick r:id="rId4"/>
              </a:rPr>
              <a:t>Observation and Reporting of Landforms and Landscape Dynamics by Citizens</a:t>
            </a:r>
            <a:r>
              <a:rPr lang="en-GB" dirty="0"/>
              <a:t> </a:t>
            </a:r>
          </a:p>
          <a:p>
            <a:pPr algn="ctr"/>
            <a:endParaRPr lang="en-GB" dirty="0"/>
          </a:p>
          <a:p>
            <a:pPr algn="ctr"/>
            <a:r>
              <a:rPr lang="en-GB" b="1" dirty="0"/>
              <a:t>Daniel Hölbling</a:t>
            </a:r>
            <a:r>
              <a:rPr lang="en-GB" dirty="0"/>
              <a:t>, Sabine Hennig, Lorena Abad, Simon </a:t>
            </a:r>
            <a:r>
              <a:rPr lang="en-GB" dirty="0" err="1"/>
              <a:t>Ecke</a:t>
            </a:r>
            <a:r>
              <a:rPr lang="en-GB" dirty="0"/>
              <a:t>, and Dirk Tiede</a:t>
            </a:r>
          </a:p>
          <a:p>
            <a:pPr algn="ctr"/>
            <a:endParaRPr lang="en-GB" dirty="0"/>
          </a:p>
          <a:p>
            <a:pPr algn="ctr"/>
            <a:r>
              <a:rPr lang="en-GB" dirty="0"/>
              <a:t>Mon, 04 May, 10:45–12:30</a:t>
            </a:r>
            <a:endParaRPr lang="LID4096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400675E-E844-4C0C-90EC-2ECFFA2AD501}"/>
              </a:ext>
            </a:extLst>
          </p:cNvPr>
          <p:cNvSpPr/>
          <p:nvPr/>
        </p:nvSpPr>
        <p:spPr>
          <a:xfrm>
            <a:off x="8431580" y="1859340"/>
            <a:ext cx="3600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GB" b="1" dirty="0">
                <a:solidFill>
                  <a:srgbClr val="0072BC"/>
                </a:solidFill>
                <a:latin typeface="+mj-lt"/>
                <a:hlinkClick r:id="rId5"/>
              </a:rPr>
              <a:t>Assessing the impact of mass movements on alpine trails and huts using EO data</a:t>
            </a:r>
            <a:r>
              <a:rPr lang="en-GB" dirty="0">
                <a:latin typeface="+mj-lt"/>
              </a:rPr>
              <a:t> </a:t>
            </a:r>
          </a:p>
          <a:p>
            <a:pPr algn="ctr"/>
            <a:endParaRPr lang="en-GB" b="1" dirty="0">
              <a:latin typeface="+mj-lt"/>
            </a:endParaRPr>
          </a:p>
          <a:p>
            <a:pPr algn="ctr"/>
            <a:r>
              <a:rPr lang="en-GB" b="1" dirty="0">
                <a:latin typeface="+mj-lt"/>
              </a:rPr>
              <a:t>Florian Albrecht</a:t>
            </a:r>
            <a:r>
              <a:rPr lang="en-GB" dirty="0">
                <a:latin typeface="+mj-lt"/>
              </a:rPr>
              <a:t>, Daniel Hölbling, Lorena Abad, Zahra </a:t>
            </a:r>
            <a:r>
              <a:rPr lang="en-GB" dirty="0" err="1">
                <a:latin typeface="+mj-lt"/>
              </a:rPr>
              <a:t>Dabiri</a:t>
            </a:r>
            <a:r>
              <a:rPr lang="en-GB" dirty="0">
                <a:latin typeface="+mj-lt"/>
              </a:rPr>
              <a:t>, Gerald </a:t>
            </a:r>
            <a:r>
              <a:rPr lang="en-GB" dirty="0" err="1">
                <a:latin typeface="+mj-lt"/>
              </a:rPr>
              <a:t>Reischenböck</a:t>
            </a:r>
            <a:r>
              <a:rPr lang="en-GB" dirty="0">
                <a:latin typeface="+mj-lt"/>
              </a:rPr>
              <a:t>, Gabriela </a:t>
            </a:r>
            <a:r>
              <a:rPr lang="en-GB" dirty="0" err="1">
                <a:latin typeface="+mj-lt"/>
              </a:rPr>
              <a:t>Scheierl</a:t>
            </a:r>
            <a:r>
              <a:rPr lang="en-GB" dirty="0">
                <a:latin typeface="+mj-lt"/>
              </a:rPr>
              <a:t>, Tobias </a:t>
            </a:r>
            <a:r>
              <a:rPr lang="en-GB" dirty="0" err="1">
                <a:latin typeface="+mj-lt"/>
              </a:rPr>
              <a:t>Hipp</a:t>
            </a:r>
            <a:r>
              <a:rPr lang="en-GB" dirty="0">
                <a:latin typeface="+mj-lt"/>
              </a:rPr>
              <a:t>, Hannes Resch, and Gernot Resch</a:t>
            </a:r>
          </a:p>
          <a:p>
            <a:pPr algn="ctr"/>
            <a:endParaRPr lang="en-GB" dirty="0">
              <a:latin typeface="+mj-lt"/>
            </a:endParaRPr>
          </a:p>
          <a:p>
            <a:pPr algn="ctr"/>
            <a:r>
              <a:rPr lang="en-GB" dirty="0">
                <a:latin typeface="+mj-lt"/>
              </a:rPr>
              <a:t>Thu, 07 May, 14:00–15:45</a:t>
            </a:r>
            <a:endParaRPr lang="LID4096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74173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GU2020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991</Words>
  <Application>Microsoft Office PowerPoint</Application>
  <PresentationFormat>Widescreen</PresentationFormat>
  <Paragraphs>96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Gadugi</vt:lpstr>
      <vt:lpstr>Proxima Nova</vt:lpstr>
      <vt:lpstr>Office Theme</vt:lpstr>
      <vt:lpstr>Mapping and monitoring of landslide-dammed lakes using Sentinel-2 time series   A case study after the 2016 Kaikōura Earthquake in New Zealand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EGU2020-Abad et al.</dc:title>
  <dc:creator>Lorena Abad</dc:creator>
  <cp:lastModifiedBy>Lore Abad</cp:lastModifiedBy>
  <cp:revision>99</cp:revision>
  <dcterms:created xsi:type="dcterms:W3CDTF">2020-04-29T10:52:37Z</dcterms:created>
  <dcterms:modified xsi:type="dcterms:W3CDTF">2020-11-04T09:19:10Z</dcterms:modified>
</cp:coreProperties>
</file>